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7" r:id="rId10"/>
    <p:sldId id="268" r:id="rId11"/>
    <p:sldId id="269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slovna stranica" id="{92DE6621-D68A-4926-BA84-85819C99D136}">
          <p14:sldIdLst>
            <p14:sldId id="256"/>
          </p14:sldIdLst>
        </p14:section>
        <p14:section name="Sadržaj" id="{38032BDF-137D-4A32-B4B8-599640DFC1CE}">
          <p14:sldIdLst>
            <p14:sldId id="257"/>
          </p14:sldIdLst>
        </p14:section>
        <p14:section name="Uvod" id="{366E3927-19B0-40B6-9368-2F07CB828EED}">
          <p14:sldIdLst>
            <p14:sldId id="258"/>
          </p14:sldIdLst>
        </p14:section>
        <p14:section name="Korištene tehnologije" id="{0AA42770-92FD-4844-9998-B8AF413C2CBC}">
          <p14:sldIdLst>
            <p14:sldId id="259"/>
          </p14:sldIdLst>
        </p14:section>
        <p14:section name="Opis implementacije praktičnog dijela rada" id="{5622568E-3B6D-467F-833F-0F060B23CAA3}">
          <p14:sldIdLst>
            <p14:sldId id="260"/>
            <p14:sldId id="262"/>
            <p14:sldId id="261"/>
            <p14:sldId id="263"/>
            <p14:sldId id="267"/>
            <p14:sldId id="268"/>
            <p14:sldId id="269"/>
          </p14:sldIdLst>
        </p14:section>
        <p14:section name="Prezentacija praktičnog dijela rada" id="{F964EB83-5B25-4C66-B83D-1F228600B67C}">
          <p14:sldIdLst>
            <p14:sldId id="264"/>
          </p14:sldIdLst>
        </p14:section>
        <p14:section name="Zaključak" id="{16B2511B-B8B5-463B-BC13-AA9A3F8ACE9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" y="1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873" y="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CE21D6-0F65-42EB-AA0B-4CCFA708537A}" type="doc">
      <dgm:prSet loTypeId="urn:microsoft.com/office/officeart/2005/8/layout/cycle7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CA186CAF-3E6D-4051-829E-2A32E8B4EB87}">
      <dgm:prSet phldrT="[Text]"/>
      <dgm:spPr>
        <a:solidFill>
          <a:srgbClr val="0070C0"/>
        </a:solidFill>
        <a:ln>
          <a:solidFill>
            <a:srgbClr val="0070C0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noProof="0" dirty="0">
              <a:solidFill>
                <a:schemeClr val="bg1"/>
              </a:solidFill>
            </a:rPr>
            <a:t>Model</a:t>
          </a:r>
        </a:p>
      </dgm:t>
    </dgm:pt>
    <dgm:pt modelId="{FC7A8D3C-EF8D-477E-AD7B-B0D5D59A3344}" type="parTrans" cxnId="{2E584F31-F01E-4934-B1E4-432EB5EAF4F7}">
      <dgm:prSet/>
      <dgm:spPr/>
      <dgm:t>
        <a:bodyPr/>
        <a:lstStyle/>
        <a:p>
          <a:endParaRPr lang="en-US"/>
        </a:p>
      </dgm:t>
    </dgm:pt>
    <dgm:pt modelId="{9E5428CB-2223-423C-BE63-7BFA907B139E}" type="sibTrans" cxnId="{2E584F31-F01E-4934-B1E4-432EB5EAF4F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F530BF9F-A376-41D4-9416-B78327E79250}">
      <dgm:prSet phldrT="[Text]"/>
      <dgm:spPr>
        <a:solidFill>
          <a:srgbClr val="0070C0"/>
        </a:solidFill>
        <a:ln>
          <a:solidFill>
            <a:srgbClr val="0070C0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noProof="0" dirty="0">
              <a:solidFill>
                <a:schemeClr val="bg1"/>
              </a:solidFill>
            </a:rPr>
            <a:t>Controller</a:t>
          </a:r>
        </a:p>
      </dgm:t>
    </dgm:pt>
    <dgm:pt modelId="{3EF17307-59D1-4869-8AFE-95C8597A941F}" type="parTrans" cxnId="{D6B78EA3-2C50-4162-BF9E-7345A9453F81}">
      <dgm:prSet/>
      <dgm:spPr/>
      <dgm:t>
        <a:bodyPr/>
        <a:lstStyle/>
        <a:p>
          <a:endParaRPr lang="en-US"/>
        </a:p>
      </dgm:t>
    </dgm:pt>
    <dgm:pt modelId="{0BE5E43D-7992-4FFE-8B38-BA8FC5E3EE27}" type="sibTrans" cxnId="{D6B78EA3-2C50-4162-BF9E-7345A9453F81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B0A27B26-E33A-4D09-8A7F-F656C39B7FB0}">
      <dgm:prSet phldrT="[Text]"/>
      <dgm:spPr>
        <a:solidFill>
          <a:srgbClr val="0070C0"/>
        </a:solidFill>
        <a:ln>
          <a:solidFill>
            <a:srgbClr val="0070C0"/>
          </a:solidFill>
        </a:ln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noProof="0" dirty="0">
              <a:solidFill>
                <a:schemeClr val="bg1"/>
              </a:solidFill>
            </a:rPr>
            <a:t>View</a:t>
          </a:r>
        </a:p>
      </dgm:t>
    </dgm:pt>
    <dgm:pt modelId="{C5CCFA9B-3773-49D6-AA4D-1FDF90A7E2AE}" type="parTrans" cxnId="{8D9D388C-46EA-42B9-951C-13083573A5B8}">
      <dgm:prSet/>
      <dgm:spPr/>
      <dgm:t>
        <a:bodyPr/>
        <a:lstStyle/>
        <a:p>
          <a:endParaRPr lang="en-US"/>
        </a:p>
      </dgm:t>
    </dgm:pt>
    <dgm:pt modelId="{10DB2DF6-054F-4593-ABFE-DB3600B248B8}" type="sibTrans" cxnId="{8D9D388C-46EA-42B9-951C-13083573A5B8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C7F24C38-C937-4B1A-8088-33E65510DC97}" type="pres">
      <dgm:prSet presAssocID="{61CE21D6-0F65-42EB-AA0B-4CCFA708537A}" presName="Name0" presStyleCnt="0">
        <dgm:presLayoutVars>
          <dgm:dir/>
          <dgm:resizeHandles val="exact"/>
        </dgm:presLayoutVars>
      </dgm:prSet>
      <dgm:spPr/>
    </dgm:pt>
    <dgm:pt modelId="{571AD2D3-E513-498A-AD28-C202A7BC6C60}" type="pres">
      <dgm:prSet presAssocID="{CA186CAF-3E6D-4051-829E-2A32E8B4EB87}" presName="node" presStyleLbl="node1" presStyleIdx="0" presStyleCnt="3">
        <dgm:presLayoutVars>
          <dgm:bulletEnabled val="1"/>
        </dgm:presLayoutVars>
      </dgm:prSet>
      <dgm:spPr/>
    </dgm:pt>
    <dgm:pt modelId="{231683B3-99EC-47F9-B571-D5769BB0924A}" type="pres">
      <dgm:prSet presAssocID="{9E5428CB-2223-423C-BE63-7BFA907B139E}" presName="sibTrans" presStyleLbl="sibTrans2D1" presStyleIdx="0" presStyleCnt="3" custScaleX="110000" custScaleY="110000" custLinFactNeighborX="0" custLinFactNeighborY="0"/>
      <dgm:spPr>
        <a:prstGeom prst="leftArrow">
          <a:avLst/>
        </a:prstGeom>
      </dgm:spPr>
    </dgm:pt>
    <dgm:pt modelId="{7DB3048D-4891-4D0C-9466-881B3DAE4CF2}" type="pres">
      <dgm:prSet presAssocID="{9E5428CB-2223-423C-BE63-7BFA907B139E}" presName="connectorText" presStyleLbl="sibTrans2D1" presStyleIdx="0" presStyleCnt="3"/>
      <dgm:spPr/>
    </dgm:pt>
    <dgm:pt modelId="{1E6C8B0E-67CB-4315-B69B-FEDDB9392754}" type="pres">
      <dgm:prSet presAssocID="{F530BF9F-A376-41D4-9416-B78327E79250}" presName="node" presStyleLbl="node1" presStyleIdx="1" presStyleCnt="3">
        <dgm:presLayoutVars>
          <dgm:bulletEnabled val="1"/>
        </dgm:presLayoutVars>
      </dgm:prSet>
      <dgm:spPr/>
    </dgm:pt>
    <dgm:pt modelId="{9B1A862F-ACD3-4ABB-813F-E85F035564A0}" type="pres">
      <dgm:prSet presAssocID="{0BE5E43D-7992-4FFE-8B38-BA8FC5E3EE27}" presName="sibTrans" presStyleLbl="sibTrans2D1" presStyleIdx="1" presStyleCnt="3" custScaleX="110000" custScaleY="110000"/>
      <dgm:spPr/>
    </dgm:pt>
    <dgm:pt modelId="{C8FF1946-9242-4F59-A144-156092CCB2AB}" type="pres">
      <dgm:prSet presAssocID="{0BE5E43D-7992-4FFE-8B38-BA8FC5E3EE27}" presName="connectorText" presStyleLbl="sibTrans2D1" presStyleIdx="1" presStyleCnt="3"/>
      <dgm:spPr/>
    </dgm:pt>
    <dgm:pt modelId="{F5E7A9BF-C267-4AEF-A260-637B0CE8481F}" type="pres">
      <dgm:prSet presAssocID="{B0A27B26-E33A-4D09-8A7F-F656C39B7FB0}" presName="node" presStyleLbl="node1" presStyleIdx="2" presStyleCnt="3">
        <dgm:presLayoutVars>
          <dgm:bulletEnabled val="1"/>
        </dgm:presLayoutVars>
      </dgm:prSet>
      <dgm:spPr/>
    </dgm:pt>
    <dgm:pt modelId="{3AD5BD95-3C72-4D74-B7AD-07FEBB95FB12}" type="pres">
      <dgm:prSet presAssocID="{10DB2DF6-054F-4593-ABFE-DB3600B248B8}" presName="sibTrans" presStyleLbl="sibTrans2D1" presStyleIdx="2" presStyleCnt="3" custScaleX="110000" custScaleY="110000" custLinFactNeighborX="0" custLinFactNeighborY="0"/>
      <dgm:spPr>
        <a:prstGeom prst="leftArrow">
          <a:avLst/>
        </a:prstGeom>
      </dgm:spPr>
    </dgm:pt>
    <dgm:pt modelId="{B6A66BC3-46E9-4E52-93D4-E0283BFD4905}" type="pres">
      <dgm:prSet presAssocID="{10DB2DF6-054F-4593-ABFE-DB3600B248B8}" presName="connectorText" presStyleLbl="sibTrans2D1" presStyleIdx="2" presStyleCnt="3"/>
      <dgm:spPr/>
    </dgm:pt>
  </dgm:ptLst>
  <dgm:cxnLst>
    <dgm:cxn modelId="{103D7C19-D2F8-4D2F-97D1-DE647E3A20EC}" type="presOf" srcId="{0BE5E43D-7992-4FFE-8B38-BA8FC5E3EE27}" destId="{9B1A862F-ACD3-4ABB-813F-E85F035564A0}" srcOrd="0" destOrd="0" presId="urn:microsoft.com/office/officeart/2005/8/layout/cycle7"/>
    <dgm:cxn modelId="{C6344A1D-7580-471A-9364-6E9C88D095E2}" type="presOf" srcId="{F530BF9F-A376-41D4-9416-B78327E79250}" destId="{1E6C8B0E-67CB-4315-B69B-FEDDB9392754}" srcOrd="0" destOrd="0" presId="urn:microsoft.com/office/officeart/2005/8/layout/cycle7"/>
    <dgm:cxn modelId="{2E584F31-F01E-4934-B1E4-432EB5EAF4F7}" srcId="{61CE21D6-0F65-42EB-AA0B-4CCFA708537A}" destId="{CA186CAF-3E6D-4051-829E-2A32E8B4EB87}" srcOrd="0" destOrd="0" parTransId="{FC7A8D3C-EF8D-477E-AD7B-B0D5D59A3344}" sibTransId="{9E5428CB-2223-423C-BE63-7BFA907B139E}"/>
    <dgm:cxn modelId="{D595F652-5B11-464F-97CC-79F3FC81534C}" type="presOf" srcId="{61CE21D6-0F65-42EB-AA0B-4CCFA708537A}" destId="{C7F24C38-C937-4B1A-8088-33E65510DC97}" srcOrd="0" destOrd="0" presId="urn:microsoft.com/office/officeart/2005/8/layout/cycle7"/>
    <dgm:cxn modelId="{27A1D17A-5E96-4415-B816-A1E72B002DC8}" type="presOf" srcId="{9E5428CB-2223-423C-BE63-7BFA907B139E}" destId="{231683B3-99EC-47F9-B571-D5769BB0924A}" srcOrd="0" destOrd="0" presId="urn:microsoft.com/office/officeart/2005/8/layout/cycle7"/>
    <dgm:cxn modelId="{8D9D388C-46EA-42B9-951C-13083573A5B8}" srcId="{61CE21D6-0F65-42EB-AA0B-4CCFA708537A}" destId="{B0A27B26-E33A-4D09-8A7F-F656C39B7FB0}" srcOrd="2" destOrd="0" parTransId="{C5CCFA9B-3773-49D6-AA4D-1FDF90A7E2AE}" sibTransId="{10DB2DF6-054F-4593-ABFE-DB3600B248B8}"/>
    <dgm:cxn modelId="{AB2D5C8D-3964-4D8F-B3AB-8923338E4A04}" type="presOf" srcId="{9E5428CB-2223-423C-BE63-7BFA907B139E}" destId="{7DB3048D-4891-4D0C-9466-881B3DAE4CF2}" srcOrd="1" destOrd="0" presId="urn:microsoft.com/office/officeart/2005/8/layout/cycle7"/>
    <dgm:cxn modelId="{D6B78EA3-2C50-4162-BF9E-7345A9453F81}" srcId="{61CE21D6-0F65-42EB-AA0B-4CCFA708537A}" destId="{F530BF9F-A376-41D4-9416-B78327E79250}" srcOrd="1" destOrd="0" parTransId="{3EF17307-59D1-4869-8AFE-95C8597A941F}" sibTransId="{0BE5E43D-7992-4FFE-8B38-BA8FC5E3EE27}"/>
    <dgm:cxn modelId="{471163AC-2C68-478D-9C8E-571AE15A7D84}" type="presOf" srcId="{0BE5E43D-7992-4FFE-8B38-BA8FC5E3EE27}" destId="{C8FF1946-9242-4F59-A144-156092CCB2AB}" srcOrd="1" destOrd="0" presId="urn:microsoft.com/office/officeart/2005/8/layout/cycle7"/>
    <dgm:cxn modelId="{44F5E2B4-5FE1-401B-BEFE-20A2B07B3A95}" type="presOf" srcId="{B0A27B26-E33A-4D09-8A7F-F656C39B7FB0}" destId="{F5E7A9BF-C267-4AEF-A260-637B0CE8481F}" srcOrd="0" destOrd="0" presId="urn:microsoft.com/office/officeart/2005/8/layout/cycle7"/>
    <dgm:cxn modelId="{B8F90FBA-1114-4E79-BCC6-E65BD4309611}" type="presOf" srcId="{CA186CAF-3E6D-4051-829E-2A32E8B4EB87}" destId="{571AD2D3-E513-498A-AD28-C202A7BC6C60}" srcOrd="0" destOrd="0" presId="urn:microsoft.com/office/officeart/2005/8/layout/cycle7"/>
    <dgm:cxn modelId="{DE0B28D7-254E-4348-B03B-C40930BCFC63}" type="presOf" srcId="{10DB2DF6-054F-4593-ABFE-DB3600B248B8}" destId="{B6A66BC3-46E9-4E52-93D4-E0283BFD4905}" srcOrd="1" destOrd="0" presId="urn:microsoft.com/office/officeart/2005/8/layout/cycle7"/>
    <dgm:cxn modelId="{0FF513EA-DDEB-4F47-BE32-9D67550F0236}" type="presOf" srcId="{10DB2DF6-054F-4593-ABFE-DB3600B248B8}" destId="{3AD5BD95-3C72-4D74-B7AD-07FEBB95FB12}" srcOrd="0" destOrd="0" presId="urn:microsoft.com/office/officeart/2005/8/layout/cycle7"/>
    <dgm:cxn modelId="{D64B6A62-A727-4D29-BFE1-B33B0AAFD51F}" type="presParOf" srcId="{C7F24C38-C937-4B1A-8088-33E65510DC97}" destId="{571AD2D3-E513-498A-AD28-C202A7BC6C60}" srcOrd="0" destOrd="0" presId="urn:microsoft.com/office/officeart/2005/8/layout/cycle7"/>
    <dgm:cxn modelId="{CEB98098-801A-4A56-A191-1F516A338D20}" type="presParOf" srcId="{C7F24C38-C937-4B1A-8088-33E65510DC97}" destId="{231683B3-99EC-47F9-B571-D5769BB0924A}" srcOrd="1" destOrd="0" presId="urn:microsoft.com/office/officeart/2005/8/layout/cycle7"/>
    <dgm:cxn modelId="{97C6165C-4200-4F5A-8CE8-D4182E4D2B48}" type="presParOf" srcId="{231683B3-99EC-47F9-B571-D5769BB0924A}" destId="{7DB3048D-4891-4D0C-9466-881B3DAE4CF2}" srcOrd="0" destOrd="0" presId="urn:microsoft.com/office/officeart/2005/8/layout/cycle7"/>
    <dgm:cxn modelId="{49489D95-B3E3-4A4B-AE81-EC5DF0CE8C70}" type="presParOf" srcId="{C7F24C38-C937-4B1A-8088-33E65510DC97}" destId="{1E6C8B0E-67CB-4315-B69B-FEDDB9392754}" srcOrd="2" destOrd="0" presId="urn:microsoft.com/office/officeart/2005/8/layout/cycle7"/>
    <dgm:cxn modelId="{B3A68E7E-6B05-429A-A03F-1F0D827DD350}" type="presParOf" srcId="{C7F24C38-C937-4B1A-8088-33E65510DC97}" destId="{9B1A862F-ACD3-4ABB-813F-E85F035564A0}" srcOrd="3" destOrd="0" presId="urn:microsoft.com/office/officeart/2005/8/layout/cycle7"/>
    <dgm:cxn modelId="{EAB7A047-C740-4D61-B700-7DBC5355FE8B}" type="presParOf" srcId="{9B1A862F-ACD3-4ABB-813F-E85F035564A0}" destId="{C8FF1946-9242-4F59-A144-156092CCB2AB}" srcOrd="0" destOrd="0" presId="urn:microsoft.com/office/officeart/2005/8/layout/cycle7"/>
    <dgm:cxn modelId="{B2CC18F4-D0C5-4CF9-A9D6-9A40ED8F759D}" type="presParOf" srcId="{C7F24C38-C937-4B1A-8088-33E65510DC97}" destId="{F5E7A9BF-C267-4AEF-A260-637B0CE8481F}" srcOrd="4" destOrd="0" presId="urn:microsoft.com/office/officeart/2005/8/layout/cycle7"/>
    <dgm:cxn modelId="{DD7BBB62-E2D4-462E-9C5A-DA9A53944BA3}" type="presParOf" srcId="{C7F24C38-C937-4B1A-8088-33E65510DC97}" destId="{3AD5BD95-3C72-4D74-B7AD-07FEBB95FB12}" srcOrd="5" destOrd="0" presId="urn:microsoft.com/office/officeart/2005/8/layout/cycle7"/>
    <dgm:cxn modelId="{B9F6F703-41C4-4AAD-8148-8238BC927B3C}" type="presParOf" srcId="{3AD5BD95-3C72-4D74-B7AD-07FEBB95FB12}" destId="{B6A66BC3-46E9-4E52-93D4-E0283BFD4905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AD2D3-E513-498A-AD28-C202A7BC6C60}">
      <dsp:nvSpPr>
        <dsp:cNvPr id="0" name=""/>
        <dsp:cNvSpPr/>
      </dsp:nvSpPr>
      <dsp:spPr>
        <a:xfrm>
          <a:off x="1808782" y="1084"/>
          <a:ext cx="2046634" cy="102331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70C0"/>
          </a:solidFill>
          <a:prstDash val="solid"/>
          <a:miter lim="800000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noProof="0" dirty="0">
              <a:solidFill>
                <a:schemeClr val="bg1"/>
              </a:solidFill>
            </a:rPr>
            <a:t>Model</a:t>
          </a:r>
        </a:p>
      </dsp:txBody>
      <dsp:txXfrm>
        <a:off x="1838754" y="31056"/>
        <a:ext cx="1986690" cy="963373"/>
      </dsp:txXfrm>
    </dsp:sp>
    <dsp:sp modelId="{231683B3-99EC-47F9-B571-D5769BB0924A}">
      <dsp:nvSpPr>
        <dsp:cNvPr id="0" name=""/>
        <dsp:cNvSpPr/>
      </dsp:nvSpPr>
      <dsp:spPr>
        <a:xfrm rot="3600000">
          <a:off x="3090565" y="1779003"/>
          <a:ext cx="1172682" cy="393977"/>
        </a:xfrm>
        <a:prstGeom prst="leftArrow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3208758" y="1857798"/>
        <a:ext cx="936296" cy="236387"/>
      </dsp:txXfrm>
    </dsp:sp>
    <dsp:sp modelId="{1E6C8B0E-67CB-4315-B69B-FEDDB9392754}">
      <dsp:nvSpPr>
        <dsp:cNvPr id="0" name=""/>
        <dsp:cNvSpPr/>
      </dsp:nvSpPr>
      <dsp:spPr>
        <a:xfrm>
          <a:off x="3498396" y="2927582"/>
          <a:ext cx="2046634" cy="102331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70C0"/>
          </a:solidFill>
          <a:prstDash val="solid"/>
          <a:miter lim="800000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noProof="0" dirty="0">
              <a:solidFill>
                <a:schemeClr val="bg1"/>
              </a:solidFill>
            </a:rPr>
            <a:t>Controller</a:t>
          </a:r>
        </a:p>
      </dsp:txBody>
      <dsp:txXfrm>
        <a:off x="3528368" y="2957554"/>
        <a:ext cx="1986690" cy="963373"/>
      </dsp:txXfrm>
    </dsp:sp>
    <dsp:sp modelId="{9B1A862F-ACD3-4ABB-813F-E85F035564A0}">
      <dsp:nvSpPr>
        <dsp:cNvPr id="0" name=""/>
        <dsp:cNvSpPr/>
      </dsp:nvSpPr>
      <dsp:spPr>
        <a:xfrm rot="10800000">
          <a:off x="2245758" y="3242252"/>
          <a:ext cx="1172682" cy="393977"/>
        </a:xfrm>
        <a:prstGeom prst="leftRightArrow">
          <a:avLst>
            <a:gd name="adj1" fmla="val 60000"/>
            <a:gd name="adj2" fmla="val 5000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2363951" y="3321047"/>
        <a:ext cx="936296" cy="236387"/>
      </dsp:txXfrm>
    </dsp:sp>
    <dsp:sp modelId="{F5E7A9BF-C267-4AEF-A260-637B0CE8481F}">
      <dsp:nvSpPr>
        <dsp:cNvPr id="0" name=""/>
        <dsp:cNvSpPr/>
      </dsp:nvSpPr>
      <dsp:spPr>
        <a:xfrm>
          <a:off x="119168" y="2927582"/>
          <a:ext cx="2046634" cy="102331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rgbClr val="0070C0"/>
          </a:solidFill>
          <a:prstDash val="solid"/>
          <a:miter lim="800000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noProof="0" dirty="0">
              <a:solidFill>
                <a:schemeClr val="bg1"/>
              </a:solidFill>
            </a:rPr>
            <a:t>View</a:t>
          </a:r>
        </a:p>
      </dsp:txBody>
      <dsp:txXfrm>
        <a:off x="149140" y="2957554"/>
        <a:ext cx="1986690" cy="963373"/>
      </dsp:txXfrm>
    </dsp:sp>
    <dsp:sp modelId="{3AD5BD95-3C72-4D74-B7AD-07FEBB95FB12}">
      <dsp:nvSpPr>
        <dsp:cNvPr id="0" name=""/>
        <dsp:cNvSpPr/>
      </dsp:nvSpPr>
      <dsp:spPr>
        <a:xfrm rot="18000000">
          <a:off x="1400951" y="1779003"/>
          <a:ext cx="1172682" cy="393977"/>
        </a:xfrm>
        <a:prstGeom prst="leftArrow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519144" y="1857798"/>
        <a:ext cx="936296" cy="236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05EA8-3BF8-AE61-EFA8-A3570CF540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48865-5C99-91EC-CB92-6BBB7902DF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DB93E-4520-4329-B852-74DFD18FE805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804B1-69FA-4115-7C37-557B473F5D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D8771-978B-BA8F-F418-65E6B32542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1E137-9C27-496A-8BE2-C12D6B998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08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851C2-EE94-4CD7-B25A-6215F2B20AD3}" type="datetimeFigureOut">
              <a:rPr lang="en-US" smtClean="0"/>
              <a:t>7/14/2023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8CE4B-B54C-4FD9-8C96-D4B6BA59CC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3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8CE4B-B54C-4FD9-8C96-D4B6BA59CCA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29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8CE4B-B54C-4FD9-8C96-D4B6BA59CC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0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8CE4B-B54C-4FD9-8C96-D4B6BA59CC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2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9A27-D0FD-477F-1A29-F0A35CABB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97399-BC2E-3F91-53C3-7763729A5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ED810-EF3A-AF2A-4DB5-AD42DD09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9131B-6D77-F08C-0C97-DDAE608E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CD52A-1474-D541-6111-2AB5D021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93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E896-0FEC-2B91-9B76-69733A155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C58CD-1417-9832-503E-9B24A3807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3A9CD-D351-6ED3-10D6-DF992674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F932E-2091-2900-8402-0F00A2FC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C402E-53FC-A821-4D83-6C3A7D34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5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F4EDE-DD4B-A848-C824-5A0171106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2430C-EBC7-E5C6-2252-987AECDAF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096C4-8DEB-A06F-BED4-9C089C07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C03BD-F439-2785-349A-B6F96E69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7E81A-4860-7CB6-2B7B-BB7675820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91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F75C-5EBA-4A09-C75F-AEE8893E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ECC8D-6E15-F184-E12F-FA3CC6FD7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EB79B-B2A1-10B8-AE9A-8FC3FBBAF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F1760-223A-ACFB-F572-56574507D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15FF1-58B6-AB87-1224-2ED686C4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78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A9E0-C055-33E6-CA28-DD24A4385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6E44A-C9E8-31B4-2B3B-5D481FE1A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EDBD3-2905-5BB6-1907-D2630559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4ECFF-1B02-11F8-32C8-9BD55D477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088A4-E3B5-4339-E2C6-E8C55FB7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8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4288-AE7A-4353-9513-9F9FA57D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B839-E6DE-D77E-F910-E24EAC0D23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2EE2C-8C71-7DA9-3646-28171B17D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5A1A1-25C7-AFE3-D952-D8B182E4B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B4DAE-F1EA-C5BD-F179-A0DFDE7B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286A8-C219-A30C-B7AF-604DBE93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9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8350-4DB2-9146-88F8-A246B466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27CEB-4500-1E29-B505-B6B8095DC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02090-67F7-0ABA-6FD4-7D4C331CB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11465-8384-D015-65B9-FA7F7B5C7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289A71-8961-6096-8428-C66780ADE8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530A5A-2E98-B8BC-4E2A-91A997B6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54C010-DB7E-2C66-DA22-35FF30A4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742D5D-8095-940C-0966-E183EA99A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5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9988E-AE5E-6B9D-0703-4D4A6755B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B58B9-4280-4809-BC4D-0EAD8D37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591B4-FD4B-F93D-5932-48FFA23B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AD82A-D58A-01E3-DA89-6D7DFB0F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9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BB1EA-B176-5AEA-16FC-1A93D1222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AEA0D-6180-FA58-92D0-531A67B9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AB067-AFB1-B412-0CCA-9799E52F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22D5-296E-A8D1-0D84-1424C793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C7231-4585-FB99-E01D-E7E324B73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7B358-B3C7-51F9-18F2-46598CC63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B5D69-39F2-967C-9CDA-DD4B30F8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968FD-3648-C355-AC8D-723D00BC3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0C1B-48F1-67BF-B8B8-054EBBD4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25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140B-D223-2AB0-5687-9259D5C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B4D256-0FA9-DDA9-74BE-874E82714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1B24B-540D-9CA7-88E4-1180ADA4D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C783C-57F6-74FD-963C-3218D0D0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04660-4787-DC52-E740-607551417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5009E-7B26-D75B-72C1-DB537609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54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B78C-05F5-B346-7AC4-8C5E7B37D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353BF-7E09-6C63-52B5-7958F609D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5F99F-4A5A-F9C0-D3AD-CC2A2BA13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9C1DC-D72D-54AA-741A-6CAA3675B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C673D-E5F5-0C05-2017-3F37D8074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21388-0D7B-420D-AC3A-AF99A48724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em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B78D-5B97-401E-313D-D5A5D4FA8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444" y="1840149"/>
            <a:ext cx="10459107" cy="1968884"/>
          </a:xfrm>
        </p:spPr>
        <p:txBody>
          <a:bodyPr anchor="ctr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3200" b="1" dirty="0">
                <a:latin typeface="Times New Roman"/>
                <a:ea typeface="Times New Roman"/>
                <a:cs typeface="Times New Roman"/>
                <a:sym typeface="Times New Roman"/>
              </a:rPr>
              <a:t>Z A V R Š N I   R A D</a:t>
            </a:r>
            <a:br>
              <a:rPr lang="hr-HR" sz="36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hr-HR" sz="4000" b="1" dirty="0">
                <a:latin typeface="Times New Roman"/>
                <a:ea typeface="Times New Roman"/>
                <a:cs typeface="Times New Roman"/>
                <a:sym typeface="Times New Roman"/>
              </a:rPr>
              <a:t>IZRADA PLATFORME ZA TIMSKI RAD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1AC1E-923E-D48A-7526-CA897039E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445" y="3901583"/>
            <a:ext cx="10459107" cy="1655762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hr-HR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Predmet:</a:t>
            </a:r>
            <a:r>
              <a:rPr lang="hr-H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Odabrani alati i naredbe u Linuxu</a:t>
            </a:r>
            <a:br>
              <a:rPr lang="hr-H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hr-HR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Kandidat:</a:t>
            </a:r>
            <a:r>
              <a:rPr lang="hr-H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Anamarija Papić</a:t>
            </a:r>
            <a:br>
              <a:rPr lang="hr-H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hr-HR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Mentor:</a:t>
            </a:r>
            <a:r>
              <a:rPr lang="hr-HR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Nikola Grgić, viši predavač</a:t>
            </a:r>
          </a:p>
        </p:txBody>
      </p:sp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17A3267B-0EBD-DD2E-9147-82C6387E2AAA}"/>
              </a:ext>
            </a:extLst>
          </p:cNvPr>
          <p:cNvSpPr txBox="1"/>
          <p:nvPr/>
        </p:nvSpPr>
        <p:spPr>
          <a:xfrm>
            <a:off x="866444" y="174028"/>
            <a:ext cx="10459107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SVEUČILIŠTE U SPLITU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b="1" dirty="0">
                <a:latin typeface="Times New Roman"/>
                <a:ea typeface="Times New Roman"/>
                <a:cs typeface="Times New Roman"/>
                <a:sym typeface="Times New Roman"/>
              </a:rPr>
              <a:t>SVEUČILIŠNI ODJEL ZA STRUČNE STUDIJE</a:t>
            </a:r>
            <a:br>
              <a:rPr lang="hr-HR" sz="2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hr-HR" sz="2000" dirty="0">
                <a:latin typeface="Times New Roman"/>
                <a:ea typeface="Times New Roman"/>
                <a:cs typeface="Times New Roman"/>
                <a:sym typeface="Times New Roman"/>
              </a:rPr>
              <a:t>Preddiplomski stručni studij Računarstvo</a:t>
            </a:r>
          </a:p>
        </p:txBody>
      </p:sp>
      <p:pic>
        <p:nvPicPr>
          <p:cNvPr id="5" name="Google Shape;58;p13">
            <a:extLst>
              <a:ext uri="{FF2B5EF4-FFF2-40B4-BE49-F238E27FC236}">
                <a16:creationId xmlns:a16="http://schemas.microsoft.com/office/drawing/2014/main" id="{18D1A403-2671-3564-6A6D-7619839B97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44" y="262634"/>
            <a:ext cx="994863" cy="99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9;p13">
            <a:extLst>
              <a:ext uri="{FF2B5EF4-FFF2-40B4-BE49-F238E27FC236}">
                <a16:creationId xmlns:a16="http://schemas.microsoft.com/office/drawing/2014/main" id="{16835430-DA31-EFD3-1FFD-6EF7C6FAC52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69" t="16429" r="25962" b="16510"/>
          <a:stretch/>
        </p:blipFill>
        <p:spPr>
          <a:xfrm>
            <a:off x="358171" y="264876"/>
            <a:ext cx="1016546" cy="9926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85F8A607-C1BD-94BF-10C0-2070C30F7AFF}"/>
              </a:ext>
            </a:extLst>
          </p:cNvPr>
          <p:cNvSpPr txBox="1">
            <a:spLocks/>
          </p:cNvSpPr>
          <p:nvPr/>
        </p:nvSpPr>
        <p:spPr>
          <a:xfrm>
            <a:off x="866444" y="5912069"/>
            <a:ext cx="10459107" cy="6726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0"/>
              </a:spcBef>
              <a:buSzPts val="852"/>
            </a:pPr>
            <a:r>
              <a:rPr lang="hr-HR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Split, 12. srpnja 2023.</a:t>
            </a:r>
          </a:p>
        </p:txBody>
      </p:sp>
    </p:spTree>
    <p:extLst>
      <p:ext uri="{BB962C8B-B14F-4D97-AF65-F5344CB8AC3E}">
        <p14:creationId xmlns:p14="http://schemas.microsoft.com/office/powerpoint/2010/main" val="343617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FF78-51E0-935C-1788-5356AAC2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400" dirty="0"/>
              <a:t>3. Opis implementacije praktičnog dijela rada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1511F-11A2-2F63-AEE8-BB22323CE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8841" y="1825625"/>
            <a:ext cx="5424592" cy="1933575"/>
          </a:xfrm>
        </p:spPr>
        <p:txBody>
          <a:bodyPr>
            <a:normAutofit/>
          </a:bodyPr>
          <a:lstStyle/>
          <a:p>
            <a:r>
              <a:rPr lang="en-US" dirty="0"/>
              <a:t>Amazon Web Services </a:t>
            </a:r>
            <a:r>
              <a:rPr lang="hr-HR" dirty="0"/>
              <a:t>(AWS) S3 kompatibilan servis za pohranu – </a:t>
            </a:r>
            <a:r>
              <a:rPr lang="en-US" b="1" dirty="0" err="1"/>
              <a:t>MinIO</a:t>
            </a:r>
            <a:endParaRPr lang="en-US" b="1" dirty="0"/>
          </a:p>
          <a:p>
            <a:r>
              <a:rPr lang="en-US" b="1" dirty="0" err="1"/>
              <a:t>Spatie</a:t>
            </a:r>
            <a:r>
              <a:rPr lang="en-US" b="1" dirty="0"/>
              <a:t> Laravel Media Library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B5FB8-6E77-8617-1EB9-8E00851B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EABEA-33EF-4377-0A8E-B166BBA42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16068-E26F-B9EF-25C8-FE1190F7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9B05A1-4EEA-B75A-42DB-C3ED7124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1947"/>
            <a:ext cx="4192631" cy="2338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9A8A08-839C-736D-1668-B8F455E6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66" y="3815569"/>
            <a:ext cx="4186767" cy="2338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1A57AC-CA8D-CC1C-F90C-AD5C71364E85}"/>
              </a:ext>
            </a:extLst>
          </p:cNvPr>
          <p:cNvSpPr txBox="1"/>
          <p:nvPr/>
        </p:nvSpPr>
        <p:spPr>
          <a:xfrm>
            <a:off x="5833533" y="5784939"/>
            <a:ext cx="383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hr-HR" b="1" dirty="0"/>
              <a:t> </a:t>
            </a:r>
            <a:r>
              <a:rPr lang="hr-HR" dirty="0"/>
              <a:t>Implementacija projektnih resursa</a:t>
            </a:r>
            <a:endParaRPr lang="en-US" b="1" dirty="0"/>
          </a:p>
        </p:txBody>
      </p:sp>
      <p:pic>
        <p:nvPicPr>
          <p:cNvPr id="2050" name="Picture 2" descr="Videos | Spatie">
            <a:extLst>
              <a:ext uri="{FF2B5EF4-FFF2-40B4-BE49-F238E27FC236}">
                <a16:creationId xmlns:a16="http://schemas.microsoft.com/office/drawing/2014/main" id="{219FFE3D-830D-C100-046B-DA23633E7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t="37523" r="33093" b="37704"/>
          <a:stretch/>
        </p:blipFill>
        <p:spPr bwMode="auto">
          <a:xfrm>
            <a:off x="8547922" y="4058919"/>
            <a:ext cx="2969707" cy="134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24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F4AB-7EC8-8D62-35F3-9758D2FA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400" dirty="0"/>
              <a:t>3. Opis implementacije praktičnog dijela rada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07B67-D269-0102-4E8A-C6567AF29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Lokalizacija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ABBBE-1C29-F5AC-16CE-356850DF6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E64EE-0F36-31C5-BF6F-3C49D4B06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8B44D-38DC-C0D8-0884-7E0F623B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BD6AE-1660-00FA-E363-D5064552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482" y="1825625"/>
            <a:ext cx="70008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0B5ED7-5452-A09F-0B1F-29A98C9C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" b="4187"/>
          <a:stretch/>
        </p:blipFill>
        <p:spPr>
          <a:xfrm rot="21114647">
            <a:off x="-233273" y="-307597"/>
            <a:ext cx="5115336" cy="2767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C00724-0C23-BB2E-99A7-992F9FE75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b="4377"/>
          <a:stretch/>
        </p:blipFill>
        <p:spPr>
          <a:xfrm>
            <a:off x="2071248" y="-27029"/>
            <a:ext cx="6896140" cy="3674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55A578-D8ED-B0C4-96EA-AD8CB45838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16683" b="7389"/>
          <a:stretch/>
        </p:blipFill>
        <p:spPr>
          <a:xfrm>
            <a:off x="0" y="2170071"/>
            <a:ext cx="2983906" cy="46879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628EFC-FB6D-FD8F-0914-192107624F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b="5042"/>
          <a:stretch/>
        </p:blipFill>
        <p:spPr>
          <a:xfrm>
            <a:off x="1661221" y="2968923"/>
            <a:ext cx="7257190" cy="38890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D2DEFF-78E7-EB81-8DF2-069509847F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</a:blip>
          <a:srcRect t="6243" r="54628" b="13549"/>
          <a:stretch/>
        </p:blipFill>
        <p:spPr>
          <a:xfrm>
            <a:off x="8244383" y="2964690"/>
            <a:ext cx="3947617" cy="38890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A40A22-D3A0-9E39-7D7A-85FCC06A80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r="28977" b="4899"/>
          <a:stretch/>
        </p:blipFill>
        <p:spPr>
          <a:xfrm rot="479688">
            <a:off x="7903730" y="-315965"/>
            <a:ext cx="4658875" cy="3522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620146-1618-04B2-7ADC-45272A265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590" y="3843287"/>
            <a:ext cx="5752798" cy="1036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A7884-DB58-F9E7-202F-F1E7C47B7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1290"/>
            <a:ext cx="10515600" cy="854075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hr-HR" sz="5400" dirty="0"/>
              <a:t>4. Prezentacija praktičnog dijela rada</a:t>
            </a:r>
            <a:endParaRPr lang="en-US" sz="5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ECD68C-D6F9-B2FB-F7E5-0FE38FE3E0BA}"/>
              </a:ext>
            </a:extLst>
          </p:cNvPr>
          <p:cNvSpPr/>
          <p:nvPr/>
        </p:nvSpPr>
        <p:spPr>
          <a:xfrm>
            <a:off x="0" y="6180667"/>
            <a:ext cx="12192000" cy="673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105C9-445F-2D4A-A6E6-284B48240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12. </a:t>
            </a:r>
            <a:r>
              <a:rPr lang="hr-HR" dirty="0"/>
              <a:t>srpnja</a:t>
            </a:r>
            <a:r>
              <a:rPr lang="en-US" dirty="0"/>
              <a:t> 2023.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817E4-D2ED-B0D5-C6F2-D42DB443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874A9-9C30-ECDF-7AFB-C5EC82F0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0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B3B0D04-884B-37D9-F6D5-0D35351D91D5}"/>
              </a:ext>
            </a:extLst>
          </p:cNvPr>
          <p:cNvSpPr/>
          <p:nvPr/>
        </p:nvSpPr>
        <p:spPr>
          <a:xfrm>
            <a:off x="0" y="1709737"/>
            <a:ext cx="7065433" cy="39248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84008-C2E2-99DE-ACF2-A3A3EA1B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3774017" cy="2852737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</a:rPr>
              <a:t>Hvala na pozornosti!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6C2AA-9DB5-ED99-8C36-28597289F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8725"/>
            <a:ext cx="10515600" cy="1500187"/>
          </a:xfrm>
        </p:spPr>
        <p:txBody>
          <a:bodyPr/>
          <a:lstStyle/>
          <a:p>
            <a:r>
              <a:rPr lang="hr-H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Pitanja?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982F3-3881-A6F4-0161-E7AA6305E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12. </a:t>
            </a:r>
            <a:r>
              <a:rPr lang="hr-HR" dirty="0"/>
              <a:t>srpnja</a:t>
            </a:r>
            <a:r>
              <a:rPr lang="en-US" dirty="0"/>
              <a:t> 2023.</a:t>
            </a:r>
          </a:p>
        </p:txBody>
      </p:sp>
      <p:pic>
        <p:nvPicPr>
          <p:cNvPr id="7" name="Google Shape;58;p13">
            <a:extLst>
              <a:ext uri="{FF2B5EF4-FFF2-40B4-BE49-F238E27FC236}">
                <a16:creationId xmlns:a16="http://schemas.microsoft.com/office/drawing/2014/main" id="{4BDA25EA-3ECC-6BB8-0602-0006C9AB397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744" y="262634"/>
            <a:ext cx="994863" cy="99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9;p13">
            <a:extLst>
              <a:ext uri="{FF2B5EF4-FFF2-40B4-BE49-F238E27FC236}">
                <a16:creationId xmlns:a16="http://schemas.microsoft.com/office/drawing/2014/main" id="{7EE4B9C0-3E4F-05D5-72BC-9D058B3484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9" t="16429" r="25962" b="16510"/>
          <a:stretch/>
        </p:blipFill>
        <p:spPr>
          <a:xfrm>
            <a:off x="358171" y="264876"/>
            <a:ext cx="1016546" cy="99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F1B59B-F1E1-BA99-A3BE-4D63D01EB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159" y="0"/>
            <a:ext cx="4873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9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C526A00-B6B3-F034-E626-5936625C0C1D}"/>
              </a:ext>
            </a:extLst>
          </p:cNvPr>
          <p:cNvSpPr/>
          <p:nvPr/>
        </p:nvSpPr>
        <p:spPr>
          <a:xfrm>
            <a:off x="567266" y="0"/>
            <a:ext cx="11057467" cy="2108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462D7-3424-FAB9-8B89-39ABCC5C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6300"/>
            <a:ext cx="10515600" cy="1122721"/>
          </a:xfrm>
          <a:noFill/>
          <a:ln>
            <a:noFill/>
          </a:ln>
          <a:effectLst/>
        </p:spPr>
        <p:txBody>
          <a:bodyPr anchor="b">
            <a:normAutofit/>
          </a:bodyPr>
          <a:lstStyle/>
          <a:p>
            <a:r>
              <a:rPr lang="hr-HR" sz="6600" dirty="0">
                <a:solidFill>
                  <a:schemeClr val="bg1"/>
                </a:solidFill>
              </a:rPr>
              <a:t>Sadržaj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647CE-1C84-4BA6-68E5-26A9E474B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3221"/>
            <a:ext cx="10515600" cy="2520865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r-HR" sz="3600" dirty="0"/>
              <a:t>Uvod</a:t>
            </a:r>
          </a:p>
          <a:p>
            <a:pPr marL="514350" indent="-514350">
              <a:buFont typeface="+mj-lt"/>
              <a:buAutoNum type="arabicPeriod"/>
            </a:pPr>
            <a:r>
              <a:rPr lang="hr-HR" sz="3600" dirty="0"/>
              <a:t>Korištene tehnologije</a:t>
            </a:r>
          </a:p>
          <a:p>
            <a:pPr marL="514350" indent="-514350">
              <a:buFont typeface="+mj-lt"/>
              <a:buAutoNum type="arabicPeriod"/>
            </a:pPr>
            <a:r>
              <a:rPr lang="hr-HR" sz="3600" dirty="0"/>
              <a:t>Opis implementacije praktičnog dijela rada</a:t>
            </a:r>
          </a:p>
          <a:p>
            <a:pPr marL="514350" indent="-514350">
              <a:buFont typeface="+mj-lt"/>
              <a:buAutoNum type="arabicPeriod"/>
            </a:pPr>
            <a:r>
              <a:rPr lang="hr-HR" sz="3600" dirty="0"/>
              <a:t>Prezentacija praktičnog dijela rada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22C8B-F3EE-AB28-AD31-C2CA0A66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01B8C6-0333-15EE-76A8-7EB7BB54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B921D6-90AC-7F3F-F103-447F8BFD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8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F89F-EE71-A178-EB3F-EF1F04C4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hr-HR" dirty="0"/>
              <a:t>1. Uvod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2646264-AA7D-0066-4CAF-DE61290E6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561" r="7414" b="6126"/>
          <a:stretch/>
        </p:blipFill>
        <p:spPr>
          <a:xfrm>
            <a:off x="835098" y="1439696"/>
            <a:ext cx="6515101" cy="287243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9D96D-2A7C-5D88-BBB0-D0AF0F660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DD30B-CFE5-559A-3B71-3470DA314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A3B2CF-8841-9581-03E8-D840ECBDB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A70D5E-6DB5-FBF8-7D9C-104EAFA9B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29" y="4312127"/>
            <a:ext cx="6112316" cy="1991265"/>
          </a:xfrm>
          <a:prstGeom prst="rect">
            <a:avLst/>
          </a:prstGeom>
        </p:spPr>
      </p:pic>
      <p:pic>
        <p:nvPicPr>
          <p:cNvPr id="14" name="Picture 13" descr="Inicijalna ideja - prototip">
            <a:extLst>
              <a:ext uri="{FF2B5EF4-FFF2-40B4-BE49-F238E27FC236}">
                <a16:creationId xmlns:a16="http://schemas.microsoft.com/office/drawing/2014/main" id="{9D2FDA67-244B-B8B7-B76C-8A87634A25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2"/>
          <a:stretch/>
        </p:blipFill>
        <p:spPr>
          <a:xfrm>
            <a:off x="7445031" y="365124"/>
            <a:ext cx="4021608" cy="4470771"/>
          </a:xfrm>
          <a:prstGeom prst="rect">
            <a:avLst/>
          </a:prstGeom>
        </p:spPr>
      </p:pic>
      <p:pic>
        <p:nvPicPr>
          <p:cNvPr id="16" name="Picture 15" descr="ER dijagram">
            <a:extLst>
              <a:ext uri="{FF2B5EF4-FFF2-40B4-BE49-F238E27FC236}">
                <a16:creationId xmlns:a16="http://schemas.microsoft.com/office/drawing/2014/main" id="{B7715B6D-8352-4CA2-622D-5937D8F75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721" y="4987665"/>
            <a:ext cx="59150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5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D862-3748-14B2-DC72-DD793062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Korištene tehnologije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4C637F-FD10-60E6-DD4F-2C68E40C6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37" t="19721" r="13806" b="20798"/>
          <a:stretch/>
        </p:blipFill>
        <p:spPr>
          <a:xfrm>
            <a:off x="900248" y="1446214"/>
            <a:ext cx="3846955" cy="117136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41C54-1456-8A28-B960-31C90176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6089E-34A9-8352-28D3-C7117B21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ED064-D15E-5DED-D61A-37D1A533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Press and Media Resources - Docker">
            <a:extLst>
              <a:ext uri="{FF2B5EF4-FFF2-40B4-BE49-F238E27FC236}">
                <a16:creationId xmlns:a16="http://schemas.microsoft.com/office/drawing/2014/main" id="{8F2AD836-34E8-E3D7-9868-52E360CD9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8" y="461431"/>
            <a:ext cx="1303368" cy="111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2A5455-E05B-2F1E-27CD-66C3CB64C3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0531" y="1592409"/>
            <a:ext cx="1533103" cy="609180"/>
          </a:xfrm>
          <a:prstGeom prst="rect">
            <a:avLst/>
          </a:prstGeom>
        </p:spPr>
      </p:pic>
      <p:pic>
        <p:nvPicPr>
          <p:cNvPr id="1028" name="Picture 4" descr="PHP - Wikipedia">
            <a:extLst>
              <a:ext uri="{FF2B5EF4-FFF2-40B4-BE49-F238E27FC236}">
                <a16:creationId xmlns:a16="http://schemas.microsoft.com/office/drawing/2014/main" id="{596B7C71-0955-F1C8-0B47-65019944A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349" y="1587562"/>
            <a:ext cx="1740121" cy="93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sted MySQL - Amazon RDS for MySQL - AWS">
            <a:extLst>
              <a:ext uri="{FF2B5EF4-FFF2-40B4-BE49-F238E27FC236}">
                <a16:creationId xmlns:a16="http://schemas.microsoft.com/office/drawing/2014/main" id="{4B48E12B-2C65-FC5D-7130-028CDB3D9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671" y="1672918"/>
            <a:ext cx="1255213" cy="64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pMyAdmin - Wikipedia">
            <a:extLst>
              <a:ext uri="{FF2B5EF4-FFF2-40B4-BE49-F238E27FC236}">
                <a16:creationId xmlns:a16="http://schemas.microsoft.com/office/drawing/2014/main" id="{92BC3B21-A3EB-FE2A-14B2-CDE72A71C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829988"/>
            <a:ext cx="1303369" cy="72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pm - Wikipedia">
            <a:extLst>
              <a:ext uri="{FF2B5EF4-FFF2-40B4-BE49-F238E27FC236}">
                <a16:creationId xmlns:a16="http://schemas.microsoft.com/office/drawing/2014/main" id="{3E06D724-8818-E090-D7A7-55386B8C7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91" y="4251364"/>
            <a:ext cx="1040150" cy="4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de.js - Wikipedia">
            <a:extLst>
              <a:ext uri="{FF2B5EF4-FFF2-40B4-BE49-F238E27FC236}">
                <a16:creationId xmlns:a16="http://schemas.microsoft.com/office/drawing/2014/main" id="{322831BA-5766-9D50-89E0-6BFF776C3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91" y="4760478"/>
            <a:ext cx="907239" cy="55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4120E7A-9F58-047D-CB33-F8B349C23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30" y="2766091"/>
            <a:ext cx="111704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HPUnit - Wikipedia">
            <a:extLst>
              <a:ext uri="{FF2B5EF4-FFF2-40B4-BE49-F238E27FC236}">
                <a16:creationId xmlns:a16="http://schemas.microsoft.com/office/drawing/2014/main" id="{218D2EFB-A83D-21E8-E190-8D927E3B9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1" t="25994" r="15376" b="27126"/>
          <a:stretch/>
        </p:blipFill>
        <p:spPr bwMode="auto">
          <a:xfrm>
            <a:off x="9721509" y="4860238"/>
            <a:ext cx="1703009" cy="46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D43BE7C-01C9-5A11-10E7-9DEE44824D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81691" y="5446508"/>
            <a:ext cx="1782644" cy="404066"/>
          </a:xfrm>
          <a:prstGeom prst="rect">
            <a:avLst/>
          </a:prstGeom>
        </p:spPr>
      </p:pic>
      <p:pic>
        <p:nvPicPr>
          <p:cNvPr id="13" name="Google Shape;79;p16">
            <a:extLst>
              <a:ext uri="{FF2B5EF4-FFF2-40B4-BE49-F238E27FC236}">
                <a16:creationId xmlns:a16="http://schemas.microsoft.com/office/drawing/2014/main" id="{CD9D345A-B964-8EE8-5D05-563DA7398B6C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38200" y="2612788"/>
            <a:ext cx="4470388" cy="374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A3389D-E90F-E0AE-D50B-8E7BC0C883B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20670" y="3342447"/>
            <a:ext cx="2911664" cy="71656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235D60A-EEF1-5F8A-FCFB-07010D545C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36260" y="5340487"/>
            <a:ext cx="625258" cy="61610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E2C249D-30E4-74BE-85FF-1E1ECD3610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28022" y="5102362"/>
            <a:ext cx="1924050" cy="238125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25858A2-D664-64AA-CD21-FA2E8808C507}"/>
              </a:ext>
            </a:extLst>
          </p:cNvPr>
          <p:cNvSpPr/>
          <p:nvPr/>
        </p:nvSpPr>
        <p:spPr>
          <a:xfrm>
            <a:off x="2326227" y="3631615"/>
            <a:ext cx="411238" cy="411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24E83D-8D06-7874-8884-C57FD1C6B11F}"/>
              </a:ext>
            </a:extLst>
          </p:cNvPr>
          <p:cNvSpPr/>
          <p:nvPr/>
        </p:nvSpPr>
        <p:spPr>
          <a:xfrm>
            <a:off x="2328850" y="4158445"/>
            <a:ext cx="411238" cy="411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EB93BE-D904-FC2D-F979-624DE6465F58}"/>
              </a:ext>
            </a:extLst>
          </p:cNvPr>
          <p:cNvSpPr/>
          <p:nvPr/>
        </p:nvSpPr>
        <p:spPr>
          <a:xfrm>
            <a:off x="2326227" y="5201741"/>
            <a:ext cx="411238" cy="4112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689F5-2517-7BBE-3B0A-24995E156C3B}"/>
              </a:ext>
            </a:extLst>
          </p:cNvPr>
          <p:cNvSpPr txBox="1"/>
          <p:nvPr/>
        </p:nvSpPr>
        <p:spPr>
          <a:xfrm>
            <a:off x="8889230" y="5918796"/>
            <a:ext cx="284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hr-HR" b="1" dirty="0"/>
              <a:t> </a:t>
            </a:r>
            <a:r>
              <a:rPr lang="hr-HR" dirty="0"/>
              <a:t>Testiranje i kvaliteta 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ô</a:t>
            </a:r>
            <a:r>
              <a:rPr lang="hr-HR" dirty="0"/>
              <a:t>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380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A08E-81C6-FC87-D6EB-2E1ED353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57" y="293728"/>
            <a:ext cx="3675743" cy="2813503"/>
          </a:xfrm>
        </p:spPr>
        <p:txBody>
          <a:bodyPr>
            <a:normAutofit/>
          </a:bodyPr>
          <a:lstStyle/>
          <a:p>
            <a:r>
              <a:rPr lang="hr-HR" sz="4400" dirty="0"/>
              <a:t>3. Opis implementacije praktičnog dijela rada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340A8-6710-AF96-5933-46C1271C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DBE2C-ABB6-D48A-317F-0675C6B1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36C94-FE05-799F-47A3-4B7D98D18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0857CC-4666-7266-8F80-11AE4B23A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350" y="0"/>
            <a:ext cx="256526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0B74E9-6C84-C0B4-2CCB-B8924786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98" y="249324"/>
            <a:ext cx="3129566" cy="278505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4F6EC6A-5E1B-ACDE-132B-6B0041523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746" y="3887724"/>
            <a:ext cx="3019425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DA5890-A857-D2C4-5802-16F26102EE14}"/>
              </a:ext>
            </a:extLst>
          </p:cNvPr>
          <p:cNvSpPr txBox="1"/>
          <p:nvPr/>
        </p:nvSpPr>
        <p:spPr>
          <a:xfrm>
            <a:off x="2235912" y="4371092"/>
            <a:ext cx="180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Livewire + Blade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DA8153-D9E7-6B9E-485B-E3DD0AA36D99}"/>
              </a:ext>
            </a:extLst>
          </p:cNvPr>
          <p:cNvSpPr txBox="1"/>
          <p:nvPr/>
        </p:nvSpPr>
        <p:spPr>
          <a:xfrm>
            <a:off x="924746" y="5359238"/>
            <a:ext cx="3113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Konfiguracija pomoću </a:t>
            </a:r>
            <a:r>
              <a:rPr lang="en-US" i="1" dirty="0"/>
              <a:t>environment</a:t>
            </a:r>
            <a:r>
              <a:rPr lang="hr-HR" i="1" dirty="0"/>
              <a:t> </a:t>
            </a:r>
            <a:r>
              <a:rPr lang="hr-HR" dirty="0"/>
              <a:t>varijabli</a:t>
            </a:r>
            <a:br>
              <a:rPr lang="hr-HR" dirty="0"/>
            </a:br>
            <a:r>
              <a:rPr lang="hr-HR" dirty="0"/>
              <a:t>(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hr-HR" dirty="0"/>
              <a:t> i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env.example</a:t>
            </a:r>
            <a:r>
              <a:rPr lang="hr-HR" dirty="0"/>
              <a:t>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42451-20E8-4C5D-6DB1-6C275802B4EF}"/>
              </a:ext>
            </a:extLst>
          </p:cNvPr>
          <p:cNvSpPr txBox="1"/>
          <p:nvPr/>
        </p:nvSpPr>
        <p:spPr>
          <a:xfrm>
            <a:off x="924746" y="3486160"/>
            <a:ext cx="3113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Početni komplet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endParaRPr lang="hr-HR" dirty="0"/>
          </a:p>
          <a:p>
            <a:r>
              <a:rPr lang="hr-HR" dirty="0"/>
              <a:t>* </a:t>
            </a:r>
            <a:r>
              <a:rPr lang="hr-HR" b="1" dirty="0"/>
              <a:t>Autentikacija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44E13-5FF5-9707-2146-A3996CDFEEB5}"/>
              </a:ext>
            </a:extLst>
          </p:cNvPr>
          <p:cNvSpPr txBox="1"/>
          <p:nvPr/>
        </p:nvSpPr>
        <p:spPr>
          <a:xfrm>
            <a:off x="5331910" y="3177290"/>
            <a:ext cx="3113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hr-HR" dirty="0"/>
              <a:t>Struktura Laravel aplikacije (</a:t>
            </a:r>
            <a:r>
              <a:rPr lang="en-US" i="1" dirty="0"/>
              <a:t>root</a:t>
            </a:r>
            <a:r>
              <a:rPr lang="hr-HR" dirty="0"/>
              <a:t> i </a:t>
            </a:r>
            <a:r>
              <a:rPr lang="en-US" i="1" dirty="0"/>
              <a:t>app</a:t>
            </a:r>
            <a:r>
              <a:rPr lang="hr-HR" dirty="0"/>
              <a:t> direktorij)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845C3E-AED2-53D5-4500-DBB7748CDE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807" r="30528"/>
          <a:stretch/>
        </p:blipFill>
        <p:spPr>
          <a:xfrm>
            <a:off x="4544896" y="3780074"/>
            <a:ext cx="1383424" cy="1995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751011-15DE-3E88-F287-FA45DE99AE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445" r="30926"/>
          <a:stretch/>
        </p:blipFill>
        <p:spPr>
          <a:xfrm>
            <a:off x="5742904" y="4134601"/>
            <a:ext cx="1383424" cy="19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4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21CF-8371-93A0-1300-8E74D970D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400" dirty="0"/>
              <a:t>3. Opis implementacije praktičnog dijela rada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E8C751F-A13C-F60D-E6E2-1C69EE1CA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612829"/>
              </p:ext>
            </p:extLst>
          </p:nvPr>
        </p:nvGraphicFramePr>
        <p:xfrm>
          <a:off x="838200" y="1825625"/>
          <a:ext cx="5664200" cy="3951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DF3F6-03DF-A61B-2445-3AD14110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D2E4D-4DCB-7359-A3D2-57BA30E8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08270-CDEB-1FD8-AF78-FDB0C7A1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27D0A-58E2-6CB9-F2C2-1768707B8EF8}"/>
              </a:ext>
            </a:extLst>
          </p:cNvPr>
          <p:cNvSpPr txBox="1"/>
          <p:nvPr/>
        </p:nvSpPr>
        <p:spPr>
          <a:xfrm>
            <a:off x="6502400" y="4731553"/>
            <a:ext cx="24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Livewire </a:t>
            </a:r>
            <a:r>
              <a:rPr lang="hr-HR" dirty="0"/>
              <a:t>komponente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2AA5E1-B1DC-E1F8-8063-EA5AAE054E14}"/>
              </a:ext>
            </a:extLst>
          </p:cNvPr>
          <p:cNvSpPr txBox="1"/>
          <p:nvPr/>
        </p:nvSpPr>
        <p:spPr>
          <a:xfrm>
            <a:off x="8856863" y="4593053"/>
            <a:ext cx="1773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Akcije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Događaji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83308B9-FC41-BA76-1F2B-7925524A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6300" y="5628919"/>
            <a:ext cx="1587500" cy="303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87D82B-759C-348A-22B4-014F5FE42F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8551"/>
          <a:stretch/>
        </p:blipFill>
        <p:spPr>
          <a:xfrm>
            <a:off x="6837106" y="4054829"/>
            <a:ext cx="624530" cy="7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7F2E-65A6-6CF4-0255-83E4C2D3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400" dirty="0"/>
              <a:t>3. Opis implementacije praktičnog dijela rada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7AB4-2B46-F07D-92EC-7DBB8A670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000" dirty="0"/>
              <a:t>Interakcija s bazom podataka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5386-FAB3-9156-9016-373ED1ED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EE4A9-1CB5-8BD2-36F5-185899DC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1619-25D8-E201-AE72-6AC60F9C6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996D90-E185-9C6A-2700-BBD71C83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287" y="2577983"/>
            <a:ext cx="3907369" cy="2854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63085B-2013-1A0A-4953-5710261F6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31"/>
          <a:stretch/>
        </p:blipFill>
        <p:spPr>
          <a:xfrm>
            <a:off x="6673612" y="3690779"/>
            <a:ext cx="2237993" cy="20270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D8793B-AA65-557C-3A1B-6868C81B8F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069"/>
          <a:stretch/>
        </p:blipFill>
        <p:spPr>
          <a:xfrm>
            <a:off x="6673613" y="2031710"/>
            <a:ext cx="2237993" cy="15241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426556-745B-64EA-33B5-2617BA9D6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77" y="2854384"/>
            <a:ext cx="2255715" cy="22938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1A6297-1857-1B4F-13F8-CA6BFE35C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117" y="2919187"/>
            <a:ext cx="2141406" cy="1543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7D3EAF-E287-DD71-8AC0-D1DA7A232F49}"/>
              </a:ext>
            </a:extLst>
          </p:cNvPr>
          <p:cNvSpPr txBox="1"/>
          <p:nvPr/>
        </p:nvSpPr>
        <p:spPr>
          <a:xfrm>
            <a:off x="861872" y="571265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Eloquent ORM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0355F1-8E1D-49F9-6F53-E53C8A6D9E3C}"/>
              </a:ext>
            </a:extLst>
          </p:cNvPr>
          <p:cNvSpPr txBox="1"/>
          <p:nvPr/>
        </p:nvSpPr>
        <p:spPr>
          <a:xfrm>
            <a:off x="9791117" y="4597308"/>
            <a:ext cx="214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 </a:t>
            </a:r>
            <a:r>
              <a:rPr lang="hr-HR" b="1" dirty="0"/>
              <a:t>Autorizacija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2662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E509-7701-0502-E7F3-D4F0E548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400" dirty="0"/>
              <a:t>3. Opis implementacije praktičnog dijela rada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F3F68-96E1-7CF7-40D0-C4CB6CEDC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79B86-282A-DCD8-3A55-27C803ADD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78FF-54B4-7B1B-C81B-7069C6C6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641FE-9FB7-D9EA-4A1C-678BB608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63" y="1407885"/>
            <a:ext cx="7665837" cy="4987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5C8C9E-3AF0-73C8-BF42-E13D72D6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59" y="1436375"/>
            <a:ext cx="3152541" cy="2473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F2ED9B-5511-542F-585D-1F130BF4BFC0}"/>
              </a:ext>
            </a:extLst>
          </p:cNvPr>
          <p:cNvSpPr txBox="1"/>
          <p:nvPr/>
        </p:nvSpPr>
        <p:spPr>
          <a:xfrm>
            <a:off x="8153400" y="4097997"/>
            <a:ext cx="342246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b="1" dirty="0"/>
              <a:t>Relacije</a:t>
            </a:r>
          </a:p>
          <a:p>
            <a:endParaRPr lang="hr-HR" dirty="0"/>
          </a:p>
          <a:p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HasMany</a:t>
            </a:r>
            <a:r>
              <a:rPr lang="hr-HR" sz="1400" dirty="0"/>
              <a:t> (1:N) / </a:t>
            </a:r>
            <a:r>
              <a:rPr lang="hr-H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BelongsTo</a:t>
            </a:r>
            <a:r>
              <a:rPr lang="hr-HR" sz="1400" dirty="0"/>
              <a:t> (N:1)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BelongsToMany</a:t>
            </a:r>
            <a:r>
              <a:rPr lang="hr-HR" sz="1400" dirty="0"/>
              <a:t> (N:M)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MorphMany</a:t>
            </a:r>
            <a:r>
              <a:rPr lang="hr-HR" sz="1400" dirty="0"/>
              <a:t> (1:N) / </a:t>
            </a:r>
            <a:r>
              <a:rPr lang="hr-H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MorphTo</a:t>
            </a:r>
            <a:r>
              <a:rPr lang="hr-HR" sz="1400" dirty="0"/>
              <a:t> (N:1) – polimorfna veza</a:t>
            </a:r>
          </a:p>
        </p:txBody>
      </p:sp>
      <p:pic>
        <p:nvPicPr>
          <p:cNvPr id="13" name="Picture 12" descr="ER dijagram">
            <a:extLst>
              <a:ext uri="{FF2B5EF4-FFF2-40B4-BE49-F238E27FC236}">
                <a16:creationId xmlns:a16="http://schemas.microsoft.com/office/drawing/2014/main" id="{8F8AAECE-51DB-B971-8379-DCCDECE0F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45" y="4508908"/>
            <a:ext cx="3119969" cy="758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16CD8C-1517-B1B1-5F46-2D14145B9621}"/>
              </a:ext>
            </a:extLst>
          </p:cNvPr>
          <p:cNvSpPr txBox="1"/>
          <p:nvPr/>
        </p:nvSpPr>
        <p:spPr>
          <a:xfrm>
            <a:off x="3436106" y="5660497"/>
            <a:ext cx="311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hr-HR" dirty="0"/>
              <a:t>Struktura baze 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4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CEF6-577A-2F76-C6E9-417AE534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400" dirty="0"/>
              <a:t>3. Opis implementacije praktičnog dijela rada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82BF2-6AFC-0CE3-790F-902F70F6F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Routing</a:t>
            </a:r>
            <a:endParaRPr lang="hr-HR" i="1" dirty="0"/>
          </a:p>
          <a:p>
            <a:r>
              <a:rPr lang="en-US" i="1" dirty="0"/>
              <a:t>Middleware</a:t>
            </a:r>
          </a:p>
          <a:p>
            <a:r>
              <a:rPr lang="hr-HR" dirty="0"/>
              <a:t>Autorizacija</a:t>
            </a:r>
          </a:p>
          <a:p>
            <a:pPr lvl="1"/>
            <a:r>
              <a:rPr lang="hr-HR" dirty="0"/>
              <a:t>Vrata</a:t>
            </a:r>
          </a:p>
          <a:p>
            <a:pPr lvl="1"/>
            <a:r>
              <a:rPr lang="hr-HR" dirty="0"/>
              <a:t>Politike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541B3-A690-576D-76D3-56EE203C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12. srpnja 2023.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1EB52-4BAF-D42D-8073-C0844123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Anamarija Papić - Završni rad - Izrada platforme za timski rad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FA1EC-F76C-1044-0ACF-B0BF5925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21388-0D7B-420D-AC3A-AF99A487248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B0AAD-8DE4-364A-75BA-BC89C10E2255}"/>
              </a:ext>
            </a:extLst>
          </p:cNvPr>
          <p:cNvSpPr txBox="1"/>
          <p:nvPr/>
        </p:nvSpPr>
        <p:spPr>
          <a:xfrm>
            <a:off x="838200" y="5807631"/>
            <a:ext cx="339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hr-HR" b="1" dirty="0"/>
              <a:t> </a:t>
            </a:r>
            <a:r>
              <a:rPr lang="hr-HR" dirty="0"/>
              <a:t>Implementacija </a:t>
            </a:r>
            <a:r>
              <a:rPr lang="hr-HR" dirty="0" err="1"/>
              <a:t>admin</a:t>
            </a:r>
            <a:r>
              <a:rPr lang="hr-HR" dirty="0"/>
              <a:t> korisnika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AB8DFA-D411-17EF-2B10-E0C6D2D5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15" y="1606481"/>
            <a:ext cx="4385552" cy="2987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2EFAE7-D1D0-72DE-2576-C4AE3C579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53" y="1605471"/>
            <a:ext cx="4176026" cy="2986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8EEB-80FF-6474-030F-97F034DE6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30" b="31302"/>
          <a:stretch/>
        </p:blipFill>
        <p:spPr>
          <a:xfrm>
            <a:off x="5456766" y="4727093"/>
            <a:ext cx="6307667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8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455</Words>
  <Application>Microsoft Office PowerPoint</Application>
  <PresentationFormat>Widescreen</PresentationFormat>
  <Paragraphs>97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Times New Roman</vt:lpstr>
      <vt:lpstr>Office Theme</vt:lpstr>
      <vt:lpstr>Z A V R Š N I   R A D IZRADA PLATFORME ZA TIMSKI RAD</vt:lpstr>
      <vt:lpstr>Sadržaj</vt:lpstr>
      <vt:lpstr>1. Uvod</vt:lpstr>
      <vt:lpstr>2. Korištene tehnologije</vt:lpstr>
      <vt:lpstr>3. Opis implementacije praktičnog dijela rada</vt:lpstr>
      <vt:lpstr>3. Opis implementacije praktičnog dijela rada</vt:lpstr>
      <vt:lpstr>3. Opis implementacije praktičnog dijela rada</vt:lpstr>
      <vt:lpstr>3. Opis implementacije praktičnog dijela rada</vt:lpstr>
      <vt:lpstr>3. Opis implementacije praktičnog dijela rada</vt:lpstr>
      <vt:lpstr>3. Opis implementacije praktičnog dijela rada</vt:lpstr>
      <vt:lpstr>3. Opis implementacije praktičnog dijela rada</vt:lpstr>
      <vt:lpstr>4. Prezentacija praktičnog dijela rada</vt:lpstr>
      <vt:lpstr>Hvala na pozornosti!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Anamarija Papić - Obrana završnog rada</dc:title>
  <dc:creator>Anamarija Papić</dc:creator>
  <cp:lastModifiedBy>Anamarija Papić</cp:lastModifiedBy>
  <cp:revision>18</cp:revision>
  <dcterms:created xsi:type="dcterms:W3CDTF">2023-07-10T23:40:36Z</dcterms:created>
  <dcterms:modified xsi:type="dcterms:W3CDTF">2023-07-14T16:40:16Z</dcterms:modified>
</cp:coreProperties>
</file>